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312" r:id="rId3"/>
    <p:sldId id="279" r:id="rId4"/>
    <p:sldId id="310" r:id="rId5"/>
    <p:sldId id="311" r:id="rId6"/>
    <p:sldId id="307" r:id="rId7"/>
    <p:sldId id="295" r:id="rId8"/>
    <p:sldId id="313" r:id="rId9"/>
    <p:sldId id="293" r:id="rId10"/>
    <p:sldId id="297" r:id="rId11"/>
    <p:sldId id="308" r:id="rId12"/>
    <p:sldId id="305" r:id="rId13"/>
    <p:sldId id="285" r:id="rId14"/>
    <p:sldId id="282" r:id="rId15"/>
    <p:sldId id="315" r:id="rId16"/>
    <p:sldId id="31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06" autoAdjust="0"/>
    <p:restoredTop sz="95484" autoAdjust="0"/>
  </p:normalViewPr>
  <p:slideViewPr>
    <p:cSldViewPr snapToGrid="0" snapToObjects="1">
      <p:cViewPr varScale="1">
        <p:scale>
          <a:sx n="96" d="100"/>
          <a:sy n="96" d="100"/>
        </p:scale>
        <p:origin x="-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97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2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1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7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1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5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4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0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B848C-9872-D546-8158-DB229A09FEAC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3D7A1-5C5C-1E47-9A5C-8E37BCB8B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emf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3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3.e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6400" b="1" dirty="0" smtClean="0">
                <a:latin typeface="Avenir Medium"/>
                <a:cs typeface="Avenir Medium"/>
              </a:rPr>
              <a:t>AME20216 - Lab I</a:t>
            </a:r>
            <a:br>
              <a:rPr lang="en-US" sz="6400" b="1" dirty="0" smtClean="0">
                <a:latin typeface="Avenir Medium"/>
                <a:cs typeface="Avenir Medium"/>
              </a:rPr>
            </a:br>
            <a:r>
              <a:rPr lang="en-US" sz="6400" b="1" dirty="0" smtClean="0">
                <a:latin typeface="Avenir Medium"/>
                <a:cs typeface="Avenir Medium"/>
              </a:rPr>
              <a:t>L9 – Solar Power</a:t>
            </a:r>
            <a:endParaRPr lang="en-US" sz="64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229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Energy Consumption</a:t>
            </a:r>
            <a:endParaRPr lang="en-US" sz="3600" b="1" dirty="0"/>
          </a:p>
        </p:txBody>
      </p:sp>
      <p:sp>
        <p:nvSpPr>
          <p:cNvPr id="3" name="Oval 2"/>
          <p:cNvSpPr/>
          <p:nvPr/>
        </p:nvSpPr>
        <p:spPr>
          <a:xfrm>
            <a:off x="3090694" y="3886587"/>
            <a:ext cx="2143899" cy="214389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1310918" y="4596624"/>
            <a:ext cx="1779775" cy="723692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7385" y="4100099"/>
            <a:ext cx="19452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Energy Input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82233" y="4596624"/>
            <a:ext cx="155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Economy</a:t>
            </a:r>
            <a:endParaRPr lang="en-US" sz="28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0" y="4474609"/>
            <a:ext cx="1216901" cy="12169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9662" y="5717698"/>
            <a:ext cx="22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3x10</a:t>
            </a:r>
            <a:r>
              <a:rPr lang="en-US" baseline="30000" dirty="0" smtClean="0"/>
              <a:t>12</a:t>
            </a:r>
            <a:r>
              <a:rPr lang="en-US" dirty="0" smtClean="0"/>
              <a:t> W (3 TW)</a:t>
            </a:r>
          </a:p>
          <a:p>
            <a:r>
              <a:rPr lang="en-US" dirty="0" smtClean="0"/>
              <a:t>~10,000W per person!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111695" y="2215849"/>
            <a:ext cx="4032305" cy="4469565"/>
            <a:chOff x="5111695" y="2215849"/>
            <a:chExt cx="4032305" cy="4469565"/>
          </a:xfrm>
        </p:grpSpPr>
        <p:grpSp>
          <p:nvGrpSpPr>
            <p:cNvPr id="22" name="Group 21"/>
            <p:cNvGrpSpPr/>
            <p:nvPr/>
          </p:nvGrpSpPr>
          <p:grpSpPr>
            <a:xfrm>
              <a:off x="5111695" y="2215849"/>
              <a:ext cx="4032305" cy="4469565"/>
              <a:chOff x="5111695" y="2215849"/>
              <a:chExt cx="4032305" cy="4469565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3"/>
              <a:srcRect l="5694" r="4341"/>
              <a:stretch/>
            </p:blipFill>
            <p:spPr>
              <a:xfrm>
                <a:off x="6986446" y="4660815"/>
                <a:ext cx="2157554" cy="744407"/>
              </a:xfrm>
              <a:prstGeom prst="rect">
                <a:avLst/>
              </a:prstGeom>
            </p:spPr>
          </p:pic>
          <p:sp>
            <p:nvSpPr>
              <p:cNvPr id="10" name="Right Arrow 9"/>
              <p:cNvSpPr/>
              <p:nvPr/>
            </p:nvSpPr>
            <p:spPr>
              <a:xfrm>
                <a:off x="5234593" y="4596624"/>
                <a:ext cx="1838906" cy="723692"/>
              </a:xfrm>
              <a:prstGeom prst="rightArrow">
                <a:avLst/>
              </a:prstGeom>
              <a:solidFill>
                <a:srgbClr val="CCFFCC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11695" y="4077751"/>
                <a:ext cx="201345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 smtClean="0"/>
                  <a:t>Work Output</a:t>
                </a:r>
                <a:endParaRPr lang="en-US" sz="26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11695" y="5320316"/>
                <a:ext cx="196493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 smtClean="0"/>
                  <a:t>GDP and $$$</a:t>
                </a:r>
                <a:endParaRPr lang="en-US" sz="2600" b="1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3709" y="5405221"/>
                <a:ext cx="1706925" cy="128019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9511" y="2215849"/>
                <a:ext cx="1451123" cy="2381655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5224253" y="5796401"/>
              <a:ext cx="1728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x10</a:t>
              </a:r>
              <a:r>
                <a:rPr lang="en-US" baseline="30000" dirty="0" smtClean="0"/>
                <a:t>12</a:t>
              </a:r>
              <a:r>
                <a:rPr lang="en-US" dirty="0" smtClean="0"/>
                <a:t> W (3 TW)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42447" y="808122"/>
            <a:ext cx="4056896" cy="3078464"/>
            <a:chOff x="2242447" y="808122"/>
            <a:chExt cx="4056896" cy="3078464"/>
          </a:xfrm>
        </p:grpSpPr>
        <p:sp>
          <p:nvSpPr>
            <p:cNvPr id="13" name="Right Arrow 12"/>
            <p:cNvSpPr/>
            <p:nvPr/>
          </p:nvSpPr>
          <p:spPr>
            <a:xfrm rot="16200000">
              <a:off x="3527779" y="2894786"/>
              <a:ext cx="1259909" cy="72369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28858" y="2582068"/>
              <a:ext cx="128753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 smtClean="0"/>
                <a:t>Entropy</a:t>
              </a:r>
            </a:p>
            <a:p>
              <a:r>
                <a:rPr lang="en-US" sz="2600" b="1" dirty="0" smtClean="0"/>
                <a:t>Output</a:t>
              </a:r>
              <a:endParaRPr lang="en-US" sz="2600" b="1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l="22494"/>
            <a:stretch/>
          </p:blipFill>
          <p:spPr>
            <a:xfrm>
              <a:off x="2242447" y="808122"/>
              <a:ext cx="1915287" cy="163585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7686" y="808122"/>
              <a:ext cx="2108838" cy="163585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570985" y="2667642"/>
              <a:ext cx="1728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Waste heat:</a:t>
              </a:r>
            </a:p>
            <a:p>
              <a:r>
                <a:rPr lang="en-US" dirty="0" smtClean="0"/>
                <a:t>2x10</a:t>
              </a:r>
              <a:r>
                <a:rPr lang="en-US" baseline="30000" dirty="0" smtClean="0"/>
                <a:t>12</a:t>
              </a:r>
              <a:r>
                <a:rPr lang="en-US" dirty="0" smtClean="0"/>
                <a:t> W (3 TW)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00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821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A6 and A7 - Solar Panels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9939"/>
            <a:ext cx="4882174" cy="4656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73" y="3665102"/>
            <a:ext cx="4261827" cy="269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173" y="1699939"/>
            <a:ext cx="4261827" cy="22303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9005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173 Million </a:t>
            </a:r>
            <a:r>
              <a:rPr lang="en-US" sz="2800" b="1" dirty="0" err="1" smtClean="0"/>
              <a:t>GigaWatts</a:t>
            </a:r>
            <a:r>
              <a:rPr lang="en-US" sz="2800" b="1" dirty="0" smtClean="0"/>
              <a:t> </a:t>
            </a:r>
            <a:r>
              <a:rPr lang="en-US" sz="2800" dirty="0" smtClean="0"/>
              <a:t>of power are incident on planet earth!</a:t>
            </a:r>
          </a:p>
          <a:p>
            <a:r>
              <a:rPr lang="en-US" sz="2800" dirty="0" smtClean="0"/>
              <a:t>10,000 times more than total human consumption.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565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079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A7 – Solar Microgrid</a:t>
            </a:r>
            <a:endParaRPr lang="en-US" sz="3600" b="1" dirty="0"/>
          </a:p>
        </p:txBody>
      </p:sp>
      <p:pic>
        <p:nvPicPr>
          <p:cNvPr id="2" name="Picture 1" descr="E4_micro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98" y="1009696"/>
            <a:ext cx="6626806" cy="51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6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67" y="692511"/>
            <a:ext cx="7768112" cy="602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4243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Solar Panel Efficiency</a:t>
            </a:r>
            <a:endParaRPr lang="en-US" sz="36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889000"/>
            <a:ext cx="9144000" cy="5532777"/>
            <a:chOff x="0" y="889000"/>
            <a:chExt cx="9144000" cy="55327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89000"/>
              <a:ext cx="9144000" cy="507883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44909" y="6052445"/>
              <a:ext cx="5894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www.nrel.gov</a:t>
              </a:r>
              <a:r>
                <a:rPr lang="en-US" dirty="0"/>
                <a:t>/</a:t>
              </a:r>
              <a:r>
                <a:rPr lang="en-US" dirty="0" err="1"/>
                <a:t>pv</a:t>
              </a:r>
              <a:r>
                <a:rPr lang="en-US" dirty="0"/>
                <a:t>/assets/images/efficiency-</a:t>
              </a:r>
              <a:r>
                <a:rPr lang="en-US" dirty="0" err="1"/>
                <a:t>chart.png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029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6664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Appliances and Electronic Devices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920" r="7512"/>
          <a:stretch/>
        </p:blipFill>
        <p:spPr>
          <a:xfrm>
            <a:off x="410075" y="833477"/>
            <a:ext cx="4457906" cy="2677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-308" t="13058" r="1" b="10881"/>
          <a:stretch/>
        </p:blipFill>
        <p:spPr>
          <a:xfrm>
            <a:off x="621726" y="3815145"/>
            <a:ext cx="4012855" cy="3042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476" y="3669616"/>
            <a:ext cx="1768913" cy="3042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7916" r="9458" b="9311"/>
          <a:stretch/>
        </p:blipFill>
        <p:spPr>
          <a:xfrm>
            <a:off x="5119317" y="610855"/>
            <a:ext cx="4024683" cy="29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190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Batteries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37" y="795893"/>
            <a:ext cx="7480379" cy="594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423" y="690054"/>
            <a:ext cx="37699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Charge: “Amp-Hours” [Ah]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90930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1711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Sun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806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73238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4.6 Billion </a:t>
            </a:r>
            <a:r>
              <a:rPr lang="en-US" dirty="0" err="1" smtClean="0"/>
              <a:t>yrs</a:t>
            </a:r>
            <a:r>
              <a:rPr lang="en-US" dirty="0" smtClean="0"/>
              <a:t> </a:t>
            </a:r>
            <a:r>
              <a:rPr lang="en-US" dirty="0" smtClean="0"/>
              <a:t>old, mass 2x10</a:t>
            </a:r>
            <a:r>
              <a:rPr lang="en-US" baseline="30000" dirty="0" smtClean="0"/>
              <a:t>30</a:t>
            </a:r>
            <a:r>
              <a:rPr lang="en-US" dirty="0" smtClean="0"/>
              <a:t> kg, </a:t>
            </a:r>
            <a:r>
              <a:rPr lang="en-US" dirty="0" smtClean="0"/>
              <a:t>diameter 1.4x10</a:t>
            </a:r>
            <a:r>
              <a:rPr lang="en-US" baseline="30000" dirty="0" smtClean="0"/>
              <a:t>9</a:t>
            </a:r>
            <a:r>
              <a:rPr lang="en-US" dirty="0"/>
              <a:t> m, temperature </a:t>
            </a:r>
            <a:r>
              <a:rPr lang="en-US" dirty="0" smtClean="0"/>
              <a:t>5250K, </a:t>
            </a:r>
            <a:r>
              <a:rPr lang="en-US" dirty="0" smtClean="0"/>
              <a:t>power 3.8x10</a:t>
            </a:r>
            <a:r>
              <a:rPr lang="en-US" baseline="30000" dirty="0" smtClean="0"/>
              <a:t>26</a:t>
            </a:r>
            <a:r>
              <a:rPr lang="en-US" dirty="0" smtClean="0"/>
              <a:t> 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8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3" y="203839"/>
            <a:ext cx="8438144" cy="627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207"/>
            <a:ext cx="422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Black Body Radiation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37932"/>
            <a:ext cx="772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Warm objects emit “black body radiation”.</a:t>
            </a:r>
            <a:endParaRPr lang="en-US" sz="2400" i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443824"/>
              </p:ext>
            </p:extLst>
          </p:nvPr>
        </p:nvGraphicFramePr>
        <p:xfrm>
          <a:off x="1474937" y="4577318"/>
          <a:ext cx="3021708" cy="9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" name="Equation" r:id="rId3" imgW="1498600" imgH="495300" progId="Equation.3">
                  <p:embed/>
                </p:oleObj>
              </mc:Choice>
              <mc:Fallback>
                <p:oleObj name="Equation" r:id="rId3" imgW="1498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937" y="4577318"/>
                        <a:ext cx="3021708" cy="99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354386"/>
              </p:ext>
            </p:extLst>
          </p:nvPr>
        </p:nvGraphicFramePr>
        <p:xfrm>
          <a:off x="5278187" y="4930726"/>
          <a:ext cx="1683083" cy="50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3" name="Equation" r:id="rId5" imgW="596900" imgH="177800" progId="Equation.3">
                  <p:embed/>
                </p:oleObj>
              </mc:Choice>
              <mc:Fallback>
                <p:oleObj name="Equation" r:id="rId5" imgW="596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8187" y="4930726"/>
                        <a:ext cx="1683083" cy="50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87234" y="6489261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r="33172"/>
          <a:stretch/>
        </p:blipFill>
        <p:spPr>
          <a:xfrm>
            <a:off x="193311" y="1865946"/>
            <a:ext cx="2579856" cy="20923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2431" y="1435059"/>
            <a:ext cx="2051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T~300K </a:t>
            </a:r>
            <a:r>
              <a:rPr lang="en-US" sz="2200" b="1" dirty="0" smtClean="0"/>
              <a:t>Infrared</a:t>
            </a:r>
            <a:endParaRPr lang="en-US" sz="2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6317" y="1865946"/>
            <a:ext cx="2793412" cy="20923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5259" y="1435059"/>
            <a:ext cx="16972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T~1000K </a:t>
            </a:r>
            <a:r>
              <a:rPr lang="en-US" sz="2200" b="1" dirty="0" smtClean="0"/>
              <a:t>Red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70042" y="1435059"/>
            <a:ext cx="25338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&gt;5000K </a:t>
            </a:r>
            <a:r>
              <a:rPr lang="en-US" sz="2200" b="1" dirty="0" smtClean="0"/>
              <a:t>“White hot”</a:t>
            </a:r>
            <a:endParaRPr lang="en-US" sz="2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8248" y="1969610"/>
            <a:ext cx="2795752" cy="18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4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759"/>
            <a:ext cx="2214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Pyrometer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9417" y="1405753"/>
            <a:ext cx="3127957" cy="2834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361" y="797088"/>
            <a:ext cx="772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Determines temperature from infrared </a:t>
            </a:r>
            <a:r>
              <a:rPr lang="en-US" sz="2400" i="1" dirty="0" smtClean="0"/>
              <a:t>blackbody radiation</a:t>
            </a:r>
            <a:endParaRPr lang="en-US" sz="2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781589" y="1244349"/>
            <a:ext cx="5097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Useful for non-contact, high-</a:t>
            </a:r>
            <a:r>
              <a:rPr lang="en-US" sz="2200" dirty="0" err="1" smtClean="0"/>
              <a:t>temeprature</a:t>
            </a:r>
            <a:r>
              <a:rPr lang="en-US" sz="2200" dirty="0" smtClean="0"/>
              <a:t> measurements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61" y="4312380"/>
            <a:ext cx="2727450" cy="2545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709" y="2013790"/>
            <a:ext cx="4582156" cy="3799616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781589" y="5813406"/>
          <a:ext cx="3021708" cy="9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8" name="Equation" r:id="rId6" imgW="1498600" imgH="495300" progId="Equation.3">
                  <p:embed/>
                </p:oleObj>
              </mc:Choice>
              <mc:Fallback>
                <p:oleObj name="Equation" r:id="rId6" imgW="1498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589" y="5813406"/>
                        <a:ext cx="3021708" cy="99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7102868" y="5931135"/>
          <a:ext cx="1683083" cy="50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9" name="Equation" r:id="rId8" imgW="596900" imgH="177800" progId="Equation.3">
                  <p:embed/>
                </p:oleObj>
              </mc:Choice>
              <mc:Fallback>
                <p:oleObj name="Equation" r:id="rId8" imgW="596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2868" y="5931135"/>
                        <a:ext cx="1683083" cy="50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87234" y="6489261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7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3831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Irradiance of a Star</a:t>
            </a:r>
            <a:endParaRPr lang="en-US" sz="36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713544" y="1349095"/>
            <a:ext cx="6881172" cy="1292662"/>
            <a:chOff x="927740" y="3395047"/>
            <a:chExt cx="6881172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927740" y="3395047"/>
              <a:ext cx="3800239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b="1" dirty="0" smtClean="0"/>
                <a:t>Stefan-</a:t>
              </a:r>
              <a:r>
                <a:rPr lang="en-US" sz="2600" b="1" dirty="0" err="1" smtClean="0"/>
                <a:t>Boltzman</a:t>
              </a:r>
              <a:r>
                <a:rPr lang="en-US" sz="2600" b="1" dirty="0" smtClean="0"/>
                <a:t> Law</a:t>
              </a:r>
            </a:p>
            <a:p>
              <a:pPr algn="ctr"/>
              <a:r>
                <a:rPr lang="en-US" sz="2600" dirty="0" smtClean="0"/>
                <a:t>Irradiance vs. temperature</a:t>
              </a:r>
            </a:p>
            <a:p>
              <a:pPr algn="ctr"/>
              <a:r>
                <a:rPr lang="en-US" sz="2600" dirty="0" smtClean="0"/>
                <a:t>on the surface of a star</a:t>
              </a:r>
              <a:endParaRPr lang="en-US" sz="2600" dirty="0"/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7994325"/>
                </p:ext>
              </p:extLst>
            </p:nvPr>
          </p:nvGraphicFramePr>
          <p:xfrm>
            <a:off x="5984875" y="3514460"/>
            <a:ext cx="1824037" cy="6989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" name="Equation" r:id="rId3" imgW="596900" imgH="228600" progId="Equation.3">
                    <p:embed/>
                  </p:oleObj>
                </mc:Choice>
                <mc:Fallback>
                  <p:oleObj name="Equation" r:id="rId3" imgW="5969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84875" y="3514460"/>
                          <a:ext cx="1824037" cy="69895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736405" y="3765390"/>
            <a:ext cx="7827956" cy="1292662"/>
            <a:chOff x="1389180" y="4931747"/>
            <a:chExt cx="7827956" cy="1292662"/>
          </a:xfrm>
        </p:grpSpPr>
        <p:sp>
          <p:nvSpPr>
            <p:cNvPr id="9" name="TextBox 8"/>
            <p:cNvSpPr txBox="1"/>
            <p:nvPr/>
          </p:nvSpPr>
          <p:spPr>
            <a:xfrm>
              <a:off x="1389180" y="4931747"/>
              <a:ext cx="3205838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b="1" dirty="0" smtClean="0"/>
                <a:t>Inverse Square Law</a:t>
              </a:r>
            </a:p>
            <a:p>
              <a:pPr algn="ctr"/>
              <a:r>
                <a:rPr lang="en-US" sz="2600" dirty="0" smtClean="0"/>
                <a:t>Irradiance vs. distance</a:t>
              </a:r>
            </a:p>
            <a:p>
              <a:pPr algn="ctr"/>
              <a:r>
                <a:rPr lang="en-US" sz="2600" dirty="0" smtClean="0"/>
                <a:t>from a star</a:t>
              </a:r>
              <a:endParaRPr lang="en-US" sz="2600" dirty="0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5081871"/>
                </p:ext>
              </p:extLst>
            </p:nvPr>
          </p:nvGraphicFramePr>
          <p:xfrm>
            <a:off x="5437188" y="4983831"/>
            <a:ext cx="3779948" cy="1062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" name="Equation" r:id="rId5" imgW="1536700" imgH="431800" progId="Equation.3">
                    <p:embed/>
                  </p:oleObj>
                </mc:Choice>
                <mc:Fallback>
                  <p:oleObj name="Equation" r:id="rId5" imgW="15367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437188" y="4983831"/>
                          <a:ext cx="3779948" cy="106265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Box 1"/>
          <p:cNvSpPr txBox="1"/>
          <p:nvPr/>
        </p:nvSpPr>
        <p:spPr>
          <a:xfrm>
            <a:off x="5278055" y="5291371"/>
            <a:ext cx="272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r>
              <a:rPr lang="en-US" i="1" baseline="-25000" dirty="0" smtClean="0"/>
              <a:t>0</a:t>
            </a:r>
            <a:r>
              <a:rPr lang="en-US" dirty="0" smtClean="0"/>
              <a:t> = 3.8x10</a:t>
            </a:r>
            <a:r>
              <a:rPr lang="en-US" baseline="30000" dirty="0" smtClean="0"/>
              <a:t>26</a:t>
            </a:r>
            <a:r>
              <a:rPr lang="en-US" dirty="0" smtClean="0"/>
              <a:t> W for our sun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30455" y="2364757"/>
            <a:ext cx="22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 smtClean="0"/>
              <a:t> = 5250 K for our sun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10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317"/>
            <a:ext cx="3727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Power Law Scaling</a:t>
            </a:r>
            <a:endParaRPr lang="en-US" sz="3600" b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236798"/>
              </p:ext>
            </p:extLst>
          </p:nvPr>
        </p:nvGraphicFramePr>
        <p:xfrm>
          <a:off x="4947854" y="539089"/>
          <a:ext cx="2615517" cy="78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6" name="Equation" r:id="rId3" imgW="673100" imgH="203200" progId="Equation.3">
                  <p:embed/>
                </p:oleObj>
              </mc:Choice>
              <mc:Fallback>
                <p:oleObj name="Equation" r:id="rId3" imgW="673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7854" y="539089"/>
                        <a:ext cx="2615517" cy="78959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57774" y="539089"/>
            <a:ext cx="3711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/>
              <a:t>Kleiber’s</a:t>
            </a:r>
            <a:r>
              <a:rPr lang="en-US" sz="2800" b="1" dirty="0" smtClean="0"/>
              <a:t> Law </a:t>
            </a:r>
          </a:p>
          <a:p>
            <a:pPr algn="ctr"/>
            <a:r>
              <a:rPr lang="en-US" sz="2800" b="1" dirty="0" smtClean="0"/>
              <a:t>Metabolic rate vs. mass</a:t>
            </a:r>
            <a:endParaRPr lang="en-US" sz="28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073541" y="1423401"/>
            <a:ext cx="6489830" cy="5455801"/>
            <a:chOff x="1073541" y="1394915"/>
            <a:chExt cx="6489830" cy="54558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541" y="1394915"/>
              <a:ext cx="6489830" cy="524430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632992" y="6542939"/>
              <a:ext cx="48338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eesc.columbia.edu</a:t>
              </a:r>
              <a:r>
                <a:rPr lang="en-US" sz="1400" dirty="0"/>
                <a:t>/courses/</a:t>
              </a:r>
              <a:r>
                <a:rPr lang="en-US" sz="1400" dirty="0" err="1"/>
                <a:t>ees</a:t>
              </a:r>
              <a:r>
                <a:rPr lang="en-US" sz="1400" dirty="0"/>
                <a:t>/life/lectures/lect03.html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906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53" y="700309"/>
            <a:ext cx="4736024" cy="2922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23" y="700310"/>
            <a:ext cx="4397953" cy="2922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976" y="3622538"/>
            <a:ext cx="4736024" cy="2664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" y="3719358"/>
            <a:ext cx="4395008" cy="24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6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3723"/>
            <a:ext cx="41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Energy Consumption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65865"/>
            <a:ext cx="4710822" cy="47108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28" y="3277887"/>
            <a:ext cx="4191000" cy="309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028" y="1664556"/>
            <a:ext cx="4191000" cy="2357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90054"/>
            <a:ext cx="5096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Human metabolism ~ 100W</a:t>
            </a:r>
          </a:p>
          <a:p>
            <a:r>
              <a:rPr lang="en-US" sz="2400" dirty="0" smtClean="0"/>
              <a:t>Human “social metabolism” ~ 10,000W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10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254</Words>
  <Application>Microsoft Macintosh PowerPoint</Application>
  <PresentationFormat>On-screen Show (4:3)</PresentationFormat>
  <Paragraphs>50</Paragraphs>
  <Slides>16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Equation</vt:lpstr>
      <vt:lpstr>AME20216 - Lab I L9 – Solar Power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Rumbach</dc:creator>
  <cp:lastModifiedBy>Paul Rumbach</cp:lastModifiedBy>
  <cp:revision>134</cp:revision>
  <dcterms:created xsi:type="dcterms:W3CDTF">2015-10-05T21:34:59Z</dcterms:created>
  <dcterms:modified xsi:type="dcterms:W3CDTF">2020-10-09T19:16:44Z</dcterms:modified>
</cp:coreProperties>
</file>